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Nunito"/>
      <p:regular r:id="rId29"/>
      <p:bold r:id="rId30"/>
      <p:italic r:id="rId31"/>
      <p:boldItalic r:id="rId32"/>
    </p:embeddedFont>
    <p:embeddedFont>
      <p:font typeface="Noto Sans"/>
      <p:regular r:id="rId33"/>
      <p:bold r:id="rId34"/>
      <p:italic r:id="rId35"/>
      <p:boldItalic r:id="rId36"/>
    </p:embeddedFont>
    <p:embeddedFont>
      <p:font typeface="Barlow Medium"/>
      <p:regular r:id="rId37"/>
      <p:bold r:id="rId38"/>
      <p:italic r:id="rId39"/>
      <p:boldItalic r:id="rId40"/>
    </p:embeddedFont>
    <p:embeddedFont>
      <p:font typeface="Noto Sans Light"/>
      <p:regular r:id="rId41"/>
      <p:bold r:id="rId42"/>
      <p:italic r:id="rId43"/>
      <p:boldItalic r:id="rId44"/>
    </p:embeddedFont>
    <p:embeddedFont>
      <p:font typeface="Barlow"/>
      <p:regular r:id="rId45"/>
      <p:bold r:id="rId46"/>
      <p:italic r:id="rId47"/>
      <p:boldItalic r:id="rId48"/>
    </p:embeddedFont>
    <p:embeddedFont>
      <p:font typeface="Barlow Light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Medium-boldItalic.fntdata"/><Relationship Id="rId42" Type="http://schemas.openxmlformats.org/officeDocument/2006/relationships/font" Target="fonts/NotoSansLight-bold.fntdata"/><Relationship Id="rId41" Type="http://schemas.openxmlformats.org/officeDocument/2006/relationships/font" Target="fonts/NotoSansLight-regular.fntdata"/><Relationship Id="rId44" Type="http://schemas.openxmlformats.org/officeDocument/2006/relationships/font" Target="fonts/NotoSansLight-boldItalic.fntdata"/><Relationship Id="rId43" Type="http://schemas.openxmlformats.org/officeDocument/2006/relationships/font" Target="fonts/NotoSansLight-italic.fntdata"/><Relationship Id="rId46" Type="http://schemas.openxmlformats.org/officeDocument/2006/relationships/font" Target="fonts/Barlow-bold.fntdata"/><Relationship Id="rId45" Type="http://schemas.openxmlformats.org/officeDocument/2006/relationships/font" Target="fonts/Barlow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arlow-boldItalic.fntdata"/><Relationship Id="rId47" Type="http://schemas.openxmlformats.org/officeDocument/2006/relationships/font" Target="fonts/Barlow-italic.fntdata"/><Relationship Id="rId49" Type="http://schemas.openxmlformats.org/officeDocument/2006/relationships/font" Target="fonts/Barlow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italic.fntdata"/><Relationship Id="rId30" Type="http://schemas.openxmlformats.org/officeDocument/2006/relationships/font" Target="fonts/Nunito-bold.fntdata"/><Relationship Id="rId33" Type="http://schemas.openxmlformats.org/officeDocument/2006/relationships/font" Target="fonts/NotoSans-regular.fntdata"/><Relationship Id="rId32" Type="http://schemas.openxmlformats.org/officeDocument/2006/relationships/font" Target="fonts/Nunito-boldItalic.fntdata"/><Relationship Id="rId35" Type="http://schemas.openxmlformats.org/officeDocument/2006/relationships/font" Target="fonts/NotoSans-italic.fntdata"/><Relationship Id="rId34" Type="http://schemas.openxmlformats.org/officeDocument/2006/relationships/font" Target="fonts/NotoSans-bold.fntdata"/><Relationship Id="rId37" Type="http://schemas.openxmlformats.org/officeDocument/2006/relationships/font" Target="fonts/BarlowMedium-regular.fntdata"/><Relationship Id="rId36" Type="http://schemas.openxmlformats.org/officeDocument/2006/relationships/font" Target="fonts/NotoSans-boldItalic.fntdata"/><Relationship Id="rId39" Type="http://schemas.openxmlformats.org/officeDocument/2006/relationships/font" Target="fonts/BarlowMedium-italic.fntdata"/><Relationship Id="rId38" Type="http://schemas.openxmlformats.org/officeDocument/2006/relationships/font" Target="fonts/BarlowMedium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29" Type="http://schemas.openxmlformats.org/officeDocument/2006/relationships/font" Target="fonts/Nunito-regular.fntdata"/><Relationship Id="rId51" Type="http://schemas.openxmlformats.org/officeDocument/2006/relationships/font" Target="fonts/BarlowLight-italic.fntdata"/><Relationship Id="rId50" Type="http://schemas.openxmlformats.org/officeDocument/2006/relationships/font" Target="fonts/BarlowLight-bold.fntdata"/><Relationship Id="rId52" Type="http://schemas.openxmlformats.org/officeDocument/2006/relationships/font" Target="fonts/BarlowLigh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157a0afc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157a0afc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4157a0afc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4157a0afc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4157a0afce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4157a0afc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4157a0afc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4157a0afc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4157a0afc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4157a0afc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416f143bde_4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416f143bde_4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4157a0afc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4157a0afc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4157a0afc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4157a0afc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416f143bde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416f143bde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417273078a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417273078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70458ae40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370458ae40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416f143bd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416f143bd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371cc086a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371cc086a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370458ae40_3_10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370458ae40_3_10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416f143bde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416f143bd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370458ae40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370458ae40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4157a0afc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4157a0afc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157a0afc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4157a0afc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Barlow"/>
              <a:buNone/>
              <a:defRPr sz="40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Font typeface="Barlow Light"/>
              <a:buNone/>
              <a:defRPr sz="2800"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ctr"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785256" y="273844"/>
            <a:ext cx="6730200" cy="57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DEBF"/>
              </a:buClr>
              <a:buSzPts val="2800"/>
              <a:buFont typeface="Noto Sans"/>
              <a:buNone/>
              <a:defRPr sz="2800"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785254" y="1028701"/>
            <a:ext cx="6730200" cy="3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2000"/>
              <a:buChar char="●"/>
              <a:defRPr sz="2000">
                <a:latin typeface="Noto Sans"/>
                <a:ea typeface="Noto Sans"/>
                <a:cs typeface="Noto Sans"/>
                <a:sym typeface="Noto Sans"/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8D8D8"/>
              </a:buClr>
              <a:buSzPts val="1800"/>
              <a:buChar char="○"/>
              <a:defRPr>
                <a:latin typeface="Noto Sans Light"/>
                <a:ea typeface="Noto Sans Light"/>
                <a:cs typeface="Noto Sans Light"/>
                <a:sym typeface="Noto Sans Light"/>
              </a:defRPr>
            </a:lvl2pPr>
            <a:lvl3pPr indent="-3302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>
                <a:latin typeface="Noto Sans Light"/>
                <a:ea typeface="Noto Sans Light"/>
                <a:cs typeface="Noto Sans Light"/>
                <a:sym typeface="Noto Sans Light"/>
              </a:defRPr>
            </a:lvl3pPr>
            <a:lvl4pPr indent="-3302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latin typeface="Noto Sans"/>
                <a:ea typeface="Noto Sans"/>
                <a:cs typeface="Noto Sans"/>
                <a:sym typeface="Noto Sans"/>
              </a:defRPr>
            </a:lvl4pPr>
            <a:lvl5pPr indent="-3302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latin typeface="Noto Sans"/>
                <a:ea typeface="Noto Sans"/>
                <a:cs typeface="Noto Sans"/>
                <a:sym typeface="Noto Sans"/>
              </a:defRPr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1785256" y="4767263"/>
            <a:ext cx="4329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628650" y="102393"/>
            <a:ext cx="3791100" cy="106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DEBF"/>
              </a:buClr>
              <a:buSzPts val="3200"/>
              <a:buFont typeface="Noto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14"/>
          <p:cNvSpPr/>
          <p:nvPr>
            <p:ph idx="2" type="pic"/>
          </p:nvPr>
        </p:nvSpPr>
        <p:spPr>
          <a:xfrm>
            <a:off x="4572000" y="437606"/>
            <a:ext cx="3942300" cy="425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629840" y="1359017"/>
            <a:ext cx="3791100" cy="3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8D8D8"/>
              </a:buClr>
              <a:buSzPts val="1600"/>
              <a:buNone/>
              <a:defRPr sz="16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4"/>
          <p:cNvSpPr txBox="1"/>
          <p:nvPr>
            <p:ph idx="11" type="ftr"/>
          </p:nvPr>
        </p:nvSpPr>
        <p:spPr>
          <a:xfrm>
            <a:off x="628650" y="4767263"/>
            <a:ext cx="54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566058" y="273845"/>
            <a:ext cx="79494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DEB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28650" y="1042988"/>
            <a:ext cx="3886200" cy="35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8D8D8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2" type="body"/>
          </p:nvPr>
        </p:nvSpPr>
        <p:spPr>
          <a:xfrm>
            <a:off x="4629150" y="1042988"/>
            <a:ext cx="3886200" cy="35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8D8D8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1" type="ftr"/>
          </p:nvPr>
        </p:nvSpPr>
        <p:spPr>
          <a:xfrm>
            <a:off x="628650" y="4767263"/>
            <a:ext cx="54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>
  <p:cSld name="1_Two Conte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628650" y="488290"/>
            <a:ext cx="3886200" cy="41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8D8D8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2" type="body"/>
          </p:nvPr>
        </p:nvSpPr>
        <p:spPr>
          <a:xfrm>
            <a:off x="4629150" y="488290"/>
            <a:ext cx="3886200" cy="41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8D8D8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628650" y="4767263"/>
            <a:ext cx="54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1785254" y="1282304"/>
            <a:ext cx="67254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DEBF"/>
              </a:buClr>
              <a:buSzPts val="3200"/>
              <a:buFont typeface="Noto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1785256" y="3442098"/>
            <a:ext cx="6725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1" type="ftr"/>
          </p:nvPr>
        </p:nvSpPr>
        <p:spPr>
          <a:xfrm>
            <a:off x="1785256" y="4767263"/>
            <a:ext cx="4329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942975" y="406925"/>
            <a:ext cx="788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942975" y="1246825"/>
            <a:ext cx="788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781050" y="445025"/>
            <a:ext cx="8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78097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32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542925" y="445025"/>
            <a:ext cx="828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597450" y="422250"/>
            <a:ext cx="4193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597450" y="1483825"/>
            <a:ext cx="4089000" cy="3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300"/>
              </a:spcBef>
              <a:spcAft>
                <a:spcPts val="0"/>
              </a:spcAft>
              <a:buSzPts val="1600"/>
              <a:buChar char="一"/>
              <a:defRPr sz="1600"/>
            </a:lvl1pPr>
            <a:lvl2pPr indent="-317500" lvl="1" marL="914400">
              <a:spcBef>
                <a:spcPts val="100"/>
              </a:spcBef>
              <a:spcAft>
                <a:spcPts val="0"/>
              </a:spcAft>
              <a:buClr>
                <a:srgbClr val="CBE3DA"/>
              </a:buClr>
              <a:buSzPts val="1400"/>
              <a:buChar char="○"/>
              <a:defRPr sz="14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42925" y="445025"/>
            <a:ext cx="828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EDEBF"/>
              </a:buClr>
              <a:buSzPts val="2800"/>
              <a:buFont typeface="Barlow Medium"/>
              <a:buNone/>
              <a:defRPr sz="2800">
                <a:solidFill>
                  <a:srgbClr val="6EDEBF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19125" y="1152475"/>
            <a:ext cx="8213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6EDEBF"/>
              </a:buClr>
              <a:buSzPts val="1800"/>
              <a:buFont typeface="Nunito"/>
              <a:buChar char="●"/>
              <a:defRPr sz="18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30200" lvl="1" marL="91440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"/>
              <a:buChar char="○"/>
              <a:defRPr sz="16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"/>
              <a:buChar char="■"/>
              <a:defRPr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"/>
              <a:buChar char="●"/>
              <a:defRPr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"/>
              <a:buChar char="○"/>
              <a:defRPr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"/>
              <a:buChar char="■"/>
              <a:defRPr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"/>
              <a:buChar char="●"/>
              <a:defRPr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"/>
              <a:buChar char="○"/>
              <a:defRPr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"/>
              <a:buChar char="■"/>
              <a:defRPr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1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r">
              <a:buNone/>
              <a:defRPr sz="11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r">
              <a:buNone/>
              <a:defRPr sz="11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r">
              <a:buNone/>
              <a:defRPr sz="11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r">
              <a:buNone/>
              <a:defRPr sz="11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r">
              <a:buNone/>
              <a:defRPr sz="11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r">
              <a:buNone/>
              <a:defRPr sz="11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r">
              <a:buNone/>
              <a:defRPr sz="11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r">
              <a:buNone/>
              <a:defRPr sz="11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learning.oreilly.com/library/view/software-requirements-3rd/9780735679658/apd.html#use_cases" TargetMode="External"/><Relationship Id="rId4" Type="http://schemas.openxmlformats.org/officeDocument/2006/relationships/hyperlink" Target="https://learning.oreilly.com/library/view/software-requirements-3rd/9780735679658/apd.html#software_requirements_specification" TargetMode="External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TP 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Determinação de requisitos (parte 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8"/>
          <p:cNvSpPr txBox="1"/>
          <p:nvPr>
            <p:ph idx="1" type="subTitle"/>
          </p:nvPr>
        </p:nvSpPr>
        <p:spPr>
          <a:xfrm>
            <a:off x="311700" y="2834125"/>
            <a:ext cx="8520600" cy="10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Práticas da engenharia de Requisitos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v2025/03/18, ico@ua.pt</a:t>
            </a:r>
            <a:endParaRPr/>
          </a:p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type="title"/>
          </p:nvPr>
        </p:nvSpPr>
        <p:spPr>
          <a:xfrm>
            <a:off x="781050" y="445025"/>
            <a:ext cx="8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validation</a:t>
            </a:r>
            <a:endParaRPr/>
          </a:p>
        </p:txBody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78097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The process of evaluating software requirements to ensure they are correct, complete, clear, and feasible.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Importance:</a:t>
            </a:r>
            <a:endParaRPr/>
          </a:p>
          <a:p>
            <a:pPr indent="-314960" lvl="0" marL="457200" rtl="0" algn="l">
              <a:spcBef>
                <a:spcPts val="3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Detect issues early to avoid costly revisions</a:t>
            </a:r>
            <a:endParaRPr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Improve stakeholder satisfaction by ensuring their needs are accurately capture</a:t>
            </a:r>
            <a:r>
              <a:rPr lang="en"/>
              <a:t>d</a:t>
            </a:r>
            <a:endParaRPr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Reduce project risks and uncertainties</a:t>
            </a:r>
            <a:endParaRPr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Enhance the quality and clarity of software specifications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7"/>
          <p:cNvSpPr txBox="1"/>
          <p:nvPr>
            <p:ph idx="2" type="body"/>
          </p:nvPr>
        </p:nvSpPr>
        <p:spPr>
          <a:xfrm>
            <a:off x="483232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1250" y="1304625"/>
            <a:ext cx="4152750" cy="1956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p27"/>
          <p:cNvCxnSpPr/>
          <p:nvPr/>
        </p:nvCxnSpPr>
        <p:spPr>
          <a:xfrm flipH="1" rot="10800000">
            <a:off x="7556950" y="3228875"/>
            <a:ext cx="437700" cy="463500"/>
          </a:xfrm>
          <a:prstGeom prst="straightConnector1">
            <a:avLst/>
          </a:prstGeom>
          <a:noFill/>
          <a:ln cap="flat" cmpd="sng" w="28575">
            <a:solidFill>
              <a:srgbClr val="FFC62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781050" y="445025"/>
            <a:ext cx="8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validate </a:t>
            </a:r>
            <a:r>
              <a:rPr lang="en"/>
              <a:t>requirements</a:t>
            </a:r>
            <a:r>
              <a:rPr lang="en"/>
              <a:t>?</a:t>
            </a:r>
            <a:endParaRPr/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781050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14960" lvl="0" marL="457200" rtl="0" algn="l">
              <a:spcBef>
                <a:spcPts val="30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Stakeholder Walkthroughs: i</a:t>
            </a:r>
            <a:r>
              <a:rPr lang="en"/>
              <a:t>nteractive sessions presenting requirements to stakeholders</a:t>
            </a:r>
            <a:endParaRPr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Derive tests from requirements: ensure testability of each requirement. Helps reveal ambiguities, missing requirements, and logical flaws</a:t>
            </a:r>
            <a:endParaRPr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Prototyping: interactive models demonstrating key aspects of the system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8"/>
          <p:cNvSpPr txBox="1"/>
          <p:nvPr>
            <p:ph idx="2" type="body"/>
          </p:nvPr>
        </p:nvSpPr>
        <p:spPr>
          <a:xfrm>
            <a:off x="483232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781050" y="445025"/>
            <a:ext cx="8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Derive</a:t>
            </a:r>
            <a:r>
              <a:rPr lang="en"/>
              <a:t> tests from requirements</a:t>
            </a:r>
            <a:endParaRPr/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78097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Develop test cases and scenarios directly from requirements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Ensure testability of each requirement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Helps reveal ambiguities, missing requirements, and logical flaws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9"/>
          <p:cNvSpPr txBox="1"/>
          <p:nvPr>
            <p:ph idx="2" type="body"/>
          </p:nvPr>
        </p:nvSpPr>
        <p:spPr>
          <a:xfrm>
            <a:off x="483232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781050" y="445025"/>
            <a:ext cx="8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Protyping</a:t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780975" y="1355675"/>
            <a:ext cx="2537100" cy="3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30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Helps stakeholders visualize and clarify requirements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Useful for complex or unclear requirements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Iterative feedback loops improve accuracy and satisfaction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2000" y="605350"/>
            <a:ext cx="5152475" cy="435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78097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3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 processo contínuo de documentação, análise, rastreio, definição de prioridades, consenso sobre os requisitos, e gestão das alterações, ao longo do ciclo de vida de um projeto.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3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Objetivo: manter o alinhamento entre equipa e </a:t>
            </a:r>
            <a:r>
              <a:rPr i="1" lang="en"/>
              <a:t>stakeholders</a:t>
            </a:r>
            <a:r>
              <a:rPr lang="en"/>
              <a:t> e garantir que os requisitos orientam efetivamente o desenvolvimento do sistema.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1"/>
          <p:cNvSpPr txBox="1"/>
          <p:nvPr>
            <p:ph type="title"/>
          </p:nvPr>
        </p:nvSpPr>
        <p:spPr>
          <a:xfrm>
            <a:off x="781050" y="445025"/>
            <a:ext cx="8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Gestão de </a:t>
            </a:r>
            <a:r>
              <a:rPr lang="en"/>
              <a:t>requisitos</a:t>
            </a:r>
            <a:r>
              <a:rPr lang="en"/>
              <a:t> e </a:t>
            </a:r>
            <a:r>
              <a:rPr lang="en"/>
              <a:t>construção</a:t>
            </a:r>
            <a:r>
              <a:rPr lang="en"/>
              <a:t> evolutiva </a:t>
            </a:r>
            <a:endParaRPr/>
          </a:p>
        </p:txBody>
      </p:sp>
      <p:sp>
        <p:nvSpPr>
          <p:cNvPr id="182" name="Google Shape;182;p31"/>
          <p:cNvSpPr txBox="1"/>
          <p:nvPr>
            <p:ph idx="2" type="body"/>
          </p:nvPr>
        </p:nvSpPr>
        <p:spPr>
          <a:xfrm>
            <a:off x="483232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1250" y="1304625"/>
            <a:ext cx="4152750" cy="1956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p31"/>
          <p:cNvCxnSpPr/>
          <p:nvPr/>
        </p:nvCxnSpPr>
        <p:spPr>
          <a:xfrm rot="10800000">
            <a:off x="8318850" y="2485000"/>
            <a:ext cx="375900" cy="402300"/>
          </a:xfrm>
          <a:prstGeom prst="straightConnector1">
            <a:avLst/>
          </a:prstGeom>
          <a:noFill/>
          <a:ln cap="flat" cmpd="sng" w="28575">
            <a:solidFill>
              <a:srgbClr val="FFC62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type="title"/>
          </p:nvPr>
        </p:nvSpPr>
        <p:spPr>
          <a:xfrm>
            <a:off x="597450" y="422250"/>
            <a:ext cx="4193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Baseline requirements and iterative development</a:t>
            </a:r>
            <a:endParaRPr/>
          </a:p>
        </p:txBody>
      </p:sp>
      <p:sp>
        <p:nvSpPr>
          <p:cNvPr id="190" name="Google Shape;190;p32"/>
          <p:cNvSpPr txBox="1"/>
          <p:nvPr>
            <p:ph idx="1" type="body"/>
          </p:nvPr>
        </p:nvSpPr>
        <p:spPr>
          <a:xfrm>
            <a:off x="597450" y="1483825"/>
            <a:ext cx="4089000" cy="3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Good </a:t>
            </a:r>
            <a:r>
              <a:rPr lang="en"/>
              <a:t>enough</a:t>
            </a:r>
            <a:r>
              <a:rPr lang="en"/>
              <a:t> </a:t>
            </a:r>
            <a:r>
              <a:rPr lang="en"/>
              <a:t>baseline(s)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+ 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rPr lang="en"/>
              <a:t>evolve</a:t>
            </a:r>
            <a:endParaRPr/>
          </a:p>
        </p:txBody>
      </p:sp>
      <p:pic>
        <p:nvPicPr>
          <p:cNvPr id="191" name="Google Shape;1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5999" y="1341375"/>
            <a:ext cx="5034224" cy="35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>
            <p:ph type="title"/>
          </p:nvPr>
        </p:nvSpPr>
        <p:spPr>
          <a:xfrm>
            <a:off x="542925" y="445025"/>
            <a:ext cx="828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Activities in Requirements Management</a:t>
            </a:r>
            <a:endParaRPr/>
          </a:p>
        </p:txBody>
      </p:sp>
      <p:sp>
        <p:nvSpPr>
          <p:cNvPr id="197" name="Google Shape;197;p33"/>
          <p:cNvSpPr txBox="1"/>
          <p:nvPr>
            <p:ph idx="4294967295" type="body"/>
          </p:nvPr>
        </p:nvSpPr>
        <p:spPr>
          <a:xfrm>
            <a:off x="78097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Requirements Documentation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Change Management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Requirements Traceability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Requirements Prioritization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Version Control of Requirements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type="title"/>
          </p:nvPr>
        </p:nvSpPr>
        <p:spPr>
          <a:xfrm>
            <a:off x="781050" y="445025"/>
            <a:ext cx="8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management</a:t>
            </a:r>
            <a:endParaRPr/>
          </a:p>
        </p:txBody>
      </p:sp>
      <p:sp>
        <p:nvSpPr>
          <p:cNvPr id="203" name="Google Shape;203;p34"/>
          <p:cNvSpPr txBox="1"/>
          <p:nvPr>
            <p:ph idx="1" type="body"/>
          </p:nvPr>
        </p:nvSpPr>
        <p:spPr>
          <a:xfrm>
            <a:off x="78097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Handling requests for requirement changes systematically</a:t>
            </a:r>
            <a:endParaRPr/>
          </a:p>
          <a:p>
            <a:pPr indent="-330200" lvl="0" marL="457200" rtl="0" algn="l">
              <a:spcBef>
                <a:spcPts val="30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Coherent/systematic way to </a:t>
            </a:r>
            <a:r>
              <a:rPr lang="en"/>
              <a:t>describe</a:t>
            </a:r>
            <a:r>
              <a:rPr lang="en"/>
              <a:t> change requests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Assessing the </a:t>
            </a:r>
            <a:r>
              <a:rPr b="1" lang="en"/>
              <a:t>impact </a:t>
            </a:r>
            <a:r>
              <a:rPr lang="en"/>
              <a:t>of changes on project scope, cost, and schedul</a:t>
            </a:r>
            <a:r>
              <a:rPr lang="en"/>
              <a:t>e (risk analysis)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Implementing </a:t>
            </a:r>
            <a:r>
              <a:rPr b="1" lang="en"/>
              <a:t>approval/decision </a:t>
            </a:r>
            <a:r>
              <a:rPr lang="en"/>
              <a:t>workflows and decision-making authorities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Communicating approved changes clearly to stakeholders and teams</a:t>
            </a:r>
            <a:endParaRPr/>
          </a:p>
        </p:txBody>
      </p:sp>
      <p:sp>
        <p:nvSpPr>
          <p:cNvPr id="204" name="Google Shape;204;p34"/>
          <p:cNvSpPr txBox="1"/>
          <p:nvPr>
            <p:ph idx="2" type="body"/>
          </p:nvPr>
        </p:nvSpPr>
        <p:spPr>
          <a:xfrm>
            <a:off x="483232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5"/>
          <p:cNvSpPr txBox="1"/>
          <p:nvPr>
            <p:ph type="title"/>
          </p:nvPr>
        </p:nvSpPr>
        <p:spPr>
          <a:xfrm>
            <a:off x="781050" y="445025"/>
            <a:ext cx="8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5"/>
          <p:cNvSpPr txBox="1"/>
          <p:nvPr>
            <p:ph idx="1" type="body"/>
          </p:nvPr>
        </p:nvSpPr>
        <p:spPr>
          <a:xfrm>
            <a:off x="78097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5"/>
          <p:cNvSpPr txBox="1"/>
          <p:nvPr>
            <p:ph idx="2" type="body"/>
          </p:nvPr>
        </p:nvSpPr>
        <p:spPr>
          <a:xfrm>
            <a:off x="483232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5728" y="42000"/>
            <a:ext cx="648454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type="title"/>
          </p:nvPr>
        </p:nvSpPr>
        <p:spPr>
          <a:xfrm>
            <a:off x="566058" y="273845"/>
            <a:ext cx="7949400" cy="505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V</a:t>
            </a:r>
            <a:r>
              <a:rPr lang="en" sz="2020"/>
              <a:t>erdades universais e práticas recomendadas (pelos alunos de ASis)</a:t>
            </a:r>
            <a:endParaRPr sz="1920"/>
          </a:p>
        </p:txBody>
      </p:sp>
      <p:sp>
        <p:nvSpPr>
          <p:cNvPr id="218" name="Google Shape;218;p36"/>
          <p:cNvSpPr txBox="1"/>
          <p:nvPr>
            <p:ph idx="1" type="body"/>
          </p:nvPr>
        </p:nvSpPr>
        <p:spPr>
          <a:xfrm>
            <a:off x="628650" y="1042988"/>
            <a:ext cx="3886200" cy="3589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80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Especificar requisitos de forma clara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Validar requisitos (com stakeholders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A</a:t>
            </a:r>
            <a:r>
              <a:rPr lang="en"/>
              <a:t>tualizar especificações (gerir)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Recolha tem de ser complementada com análise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Prever mecanismos de alteração de requisitos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Comunicação clara e envolvimento (abrangente) dos stakeholders</a:t>
            </a:r>
            <a:endParaRPr/>
          </a:p>
        </p:txBody>
      </p:sp>
      <p:sp>
        <p:nvSpPr>
          <p:cNvPr id="219" name="Google Shape;219;p36"/>
          <p:cNvSpPr txBox="1"/>
          <p:nvPr>
            <p:ph idx="2" type="body"/>
          </p:nvPr>
        </p:nvSpPr>
        <p:spPr>
          <a:xfrm>
            <a:off x="4629150" y="1042988"/>
            <a:ext cx="3886200" cy="358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/>
              <a:t>Participação ativa de stakeholders (requisitos, validação, aceitação)</a:t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/>
              <a:t>Valorizar os argumentos dos stakeholders</a:t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/>
              <a:t>Confrontar novos requisitos com âmbito do projeto</a:t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/>
              <a:t>Comunicação acima da documentação</a:t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/>
              <a:t>Ameaça: paralisia da análise</a:t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/>
              <a:t>Trabalhar com</a:t>
            </a:r>
            <a:r>
              <a:rPr i="1" lang="en"/>
              <a:t> baselines</a:t>
            </a:r>
            <a:r>
              <a:rPr lang="en"/>
              <a:t> e evoluir</a:t>
            </a:r>
            <a:endParaRPr/>
          </a:p>
          <a:p>
            <a:pPr indent="0" lvl="0" marL="0" rtl="0" algn="l">
              <a:spcBef>
                <a:spcPts val="1800"/>
              </a:spcBef>
              <a:spcAft>
                <a:spcPts val="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78097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3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Documentação estruturada e gerida (atualizada)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Aplicar uma </a:t>
            </a:r>
            <a:r>
              <a:rPr b="1" lang="en"/>
              <a:t>estratégia coerente</a:t>
            </a:r>
            <a:endParaRPr b="1"/>
          </a:p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30200" lvl="0" marL="457200" rtl="0" algn="l">
              <a:spcBef>
                <a:spcPts val="3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Abordagens clássicas “product centric”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Listas de funções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Abordagens “user centric”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casos de utilização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en"/>
              <a:t>user stories</a:t>
            </a:r>
            <a:r>
              <a:rPr lang="en"/>
              <a:t> </a:t>
            </a:r>
            <a:endParaRPr/>
          </a:p>
        </p:txBody>
      </p:sp>
      <p:sp>
        <p:nvSpPr>
          <p:cNvPr id="89" name="Google Shape;89;p19"/>
          <p:cNvSpPr txBox="1"/>
          <p:nvPr>
            <p:ph type="title"/>
          </p:nvPr>
        </p:nvSpPr>
        <p:spPr>
          <a:xfrm>
            <a:off x="781050" y="445025"/>
            <a:ext cx="8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Especificação de requisitos </a:t>
            </a:r>
            <a:endParaRPr/>
          </a:p>
        </p:txBody>
      </p:sp>
      <p:sp>
        <p:nvSpPr>
          <p:cNvPr id="90" name="Google Shape;90;p19"/>
          <p:cNvSpPr txBox="1"/>
          <p:nvPr>
            <p:ph idx="2" type="body"/>
          </p:nvPr>
        </p:nvSpPr>
        <p:spPr>
          <a:xfrm>
            <a:off x="483232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1250" y="1304625"/>
            <a:ext cx="4152750" cy="1956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19"/>
          <p:cNvCxnSpPr/>
          <p:nvPr/>
        </p:nvCxnSpPr>
        <p:spPr>
          <a:xfrm flipH="1" rot="10800000">
            <a:off x="6452950" y="3174875"/>
            <a:ext cx="437700" cy="463500"/>
          </a:xfrm>
          <a:prstGeom prst="straightConnector1">
            <a:avLst/>
          </a:prstGeom>
          <a:noFill/>
          <a:ln cap="flat" cmpd="sng" w="28575">
            <a:solidFill>
              <a:srgbClr val="FFC62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781050" y="445025"/>
            <a:ext cx="8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80"/>
              <a:t>Várias formas de pensar os requisitos, várias formas de os documentar</a:t>
            </a:r>
            <a:endParaRPr sz="2580"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78097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0"/>
          <p:cNvSpPr txBox="1"/>
          <p:nvPr>
            <p:ph idx="2" type="body"/>
          </p:nvPr>
        </p:nvSpPr>
        <p:spPr>
          <a:xfrm>
            <a:off x="4832325" y="1650000"/>
            <a:ext cx="3999900" cy="31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14960" lvl="0" marL="457200" rtl="0" algn="l">
              <a:spcBef>
                <a:spcPts val="30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Épico: “O cliente compra produtos na loja online”, “Os parceiros associados satisfazem as </a:t>
            </a:r>
            <a:r>
              <a:rPr lang="en"/>
              <a:t>encomendas</a:t>
            </a:r>
            <a:r>
              <a:rPr lang="en"/>
              <a:t>”</a:t>
            </a:r>
            <a:endParaRPr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Feature: Gestão de reputação, Pagamentos desmaterializados</a:t>
            </a:r>
            <a:endParaRPr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Use case: “Pesquisar produtos”, “Acompanhar encomenda”</a:t>
            </a:r>
            <a:endParaRPr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User story: “Sendo um cliente, quero pesquisar produtos por palavra chave de modo a ver a informação detalhada.”</a:t>
            </a:r>
            <a:endParaRPr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Requisito funcional: “O Portal deve suportar a pesquisa por palavras chave”, “O Portal mostra os resultados com paginação”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972" y="1698150"/>
            <a:ext cx="3999901" cy="3073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597450" y="422250"/>
            <a:ext cx="4193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Exemplos de especificações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597450" y="1483825"/>
            <a:ext cx="4089000" cy="3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SRS: Software Requirements Specification</a:t>
            </a:r>
            <a:endParaRPr/>
          </a:p>
          <a:p>
            <a:pPr indent="-330200" lvl="0" marL="457200" rtl="0" algn="l">
              <a:spcBef>
                <a:spcPts val="3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Exemplo 1: </a:t>
            </a:r>
            <a:r>
              <a:rPr lang="en" u="sng">
                <a:solidFill>
                  <a:schemeClr val="hlink"/>
                </a:solidFill>
                <a:hlinkClick r:id="rId3"/>
              </a:rPr>
              <a:t>Use cases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Exemplo 2: </a:t>
            </a:r>
            <a:r>
              <a:rPr lang="en" u="sng">
                <a:solidFill>
                  <a:schemeClr val="hlink"/>
                </a:solidFill>
                <a:hlinkClick r:id="rId4"/>
              </a:rPr>
              <a:t>SRS</a:t>
            </a:r>
            <a:r>
              <a:rPr lang="en"/>
              <a:t> (Wiegers)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Exemplo 3: SRS (clássico)</a:t>
            </a:r>
            <a:endParaRPr/>
          </a:p>
          <a:p>
            <a:pPr indent="0" lvl="0" marL="45720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2024" y="0"/>
            <a:ext cx="2139525" cy="5428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8" name="Google Shape;108;p21"/>
          <p:cNvCxnSpPr/>
          <p:nvPr/>
        </p:nvCxnSpPr>
        <p:spPr>
          <a:xfrm flipH="1" rot="10800000">
            <a:off x="6718950" y="3449475"/>
            <a:ext cx="437700" cy="463500"/>
          </a:xfrm>
          <a:prstGeom prst="straightConnector1">
            <a:avLst/>
          </a:prstGeom>
          <a:noFill/>
          <a:ln cap="flat" cmpd="sng" w="28575">
            <a:solidFill>
              <a:srgbClr val="FFC62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21"/>
          <p:cNvCxnSpPr/>
          <p:nvPr/>
        </p:nvCxnSpPr>
        <p:spPr>
          <a:xfrm flipH="1" rot="10800000">
            <a:off x="6665400" y="2985975"/>
            <a:ext cx="437700" cy="463500"/>
          </a:xfrm>
          <a:prstGeom prst="straightConnector1">
            <a:avLst/>
          </a:prstGeom>
          <a:noFill/>
          <a:ln cap="flat" cmpd="sng" w="28575">
            <a:solidFill>
              <a:srgbClr val="FFC62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597450" y="422250"/>
            <a:ext cx="34356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DEBF"/>
              </a:buClr>
              <a:buSzPct val="92307"/>
              <a:buFont typeface="Noto Sans"/>
              <a:buNone/>
            </a:pPr>
            <a:r>
              <a:rPr lang="en"/>
              <a:t>Prática recomendada no OpenUP</a:t>
            </a:r>
            <a:endParaRPr/>
          </a:p>
        </p:txBody>
      </p:sp>
      <p:sp>
        <p:nvSpPr>
          <p:cNvPr id="115" name="Google Shape;11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1225" y="822276"/>
            <a:ext cx="5049225" cy="3734275"/>
          </a:xfrm>
          <a:prstGeom prst="rect">
            <a:avLst/>
          </a:prstGeom>
          <a:solidFill>
            <a:srgbClr val="ECECEC"/>
          </a:solidFill>
          <a:ln cap="rnd" cmpd="sng" w="190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0000" rotWithShape="0" algn="tl">
              <a:srgbClr val="000000">
                <a:alpha val="40780"/>
              </a:srgbClr>
            </a:outerShdw>
          </a:effectLst>
        </p:spPr>
      </p:pic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597450" y="1483825"/>
            <a:ext cx="3753300" cy="3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Casos de utilização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Arial"/>
              <a:buNone/>
            </a:pPr>
            <a:r>
              <a:rPr lang="en">
                <a:solidFill>
                  <a:schemeClr val="lt2"/>
                </a:solidFill>
              </a:rPr>
              <a:t>Engloba diálogos com o sistema que produzem um resultado com valor para algum ator em particular.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Arial"/>
              <a:buNone/>
            </a:pPr>
            <a:r>
              <a:rPr lang="en" sz="1800"/>
              <a:t>Implica:</a:t>
            </a:r>
            <a:endParaRPr>
              <a:solidFill>
                <a:schemeClr val="lt2"/>
              </a:solidFill>
            </a:endParaRPr>
          </a:p>
          <a:p>
            <a:pPr indent="0" lvl="1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" sz="1600"/>
              <a:t>🡪 </a:t>
            </a:r>
            <a:r>
              <a:rPr b="1" lang="en" sz="1600"/>
              <a:t>Foco no utilizador</a:t>
            </a:r>
            <a:r>
              <a:rPr lang="en" sz="1600"/>
              <a:t> do sistema e nos episódios de uso</a:t>
            </a:r>
            <a:endParaRPr sz="1600"/>
          </a:p>
          <a:p>
            <a:pPr indent="0" lvl="1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" sz="1600"/>
              <a:t>🡪 Foco na compreensão daquilo que os atores consideram um </a:t>
            </a:r>
            <a:r>
              <a:rPr b="1" lang="en" sz="1600"/>
              <a:t>resultado relevante </a:t>
            </a:r>
            <a:r>
              <a:rPr lang="en" sz="1600"/>
              <a:t>(</a:t>
            </a:r>
            <a:r>
              <a:rPr lang="en" sz="1600">
                <a:highlight>
                  <a:srgbClr val="008080"/>
                </a:highlight>
              </a:rPr>
              <a:t>motivações para usar um sistema</a:t>
            </a:r>
            <a:r>
              <a:rPr lang="en" sz="1600"/>
              <a:t> 🡪 problemas que querem resolver)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542925" y="445025"/>
            <a:ext cx="828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 do OpenUP relacionados com os requisitos</a:t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850" y="1060350"/>
            <a:ext cx="6189150" cy="372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"/>
          <p:cNvSpPr txBox="1"/>
          <p:nvPr/>
        </p:nvSpPr>
        <p:spPr>
          <a:xfrm>
            <a:off x="6936000" y="4168725"/>
            <a:ext cx="21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EDEBF"/>
                </a:solidFill>
              </a:rPr>
              <a:t>https://sweet.ua.pt/ico/OpenUp/OpenUP_v1514/</a:t>
            </a:r>
            <a:endParaRPr sz="1200">
              <a:solidFill>
                <a:srgbClr val="6EDEB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597450" y="422250"/>
            <a:ext cx="4193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Requisitos e use cases</a:t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597450" y="1489825"/>
            <a:ext cx="4089000" cy="3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94741">
            <a:off x="4579477" y="104572"/>
            <a:ext cx="3729621" cy="4875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597450" y="422250"/>
            <a:ext cx="4193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Incluir na especificação: Regras do negócio</a:t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597450" y="1483825"/>
            <a:ext cx="4089000" cy="3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300"/>
              </a:spcBef>
              <a:spcAft>
                <a:spcPts val="0"/>
              </a:spcAft>
              <a:buSzPts val="1600"/>
              <a:buChar char="一"/>
            </a:pPr>
            <a:r>
              <a:rPr lang="en"/>
              <a:t>“Os cacifos podem armazenar encomendas por um período máximo de 72 horas.”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一"/>
            </a:pPr>
            <a:r>
              <a:rPr lang="en"/>
              <a:t>“As encomendas não podem conter mercadorias perigosas”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一"/>
            </a:pPr>
            <a:r>
              <a:rPr lang="en"/>
              <a:t>“Encomendas que ultrapassam o peso de 25 kg ou dimensões máximas do cacifo (63cm x 43cm x 54cm) não podem ser entregues no sistema.”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781050" y="445025"/>
            <a:ext cx="8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Bons requisitos (não-funcionais)?...</a:t>
            </a:r>
            <a:endParaRPr/>
          </a:p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78097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3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“Os cacifos devem conter um feedback visual ou sonoro para confirmar a abertura e fecho do cacifo.”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“A abertura e fecho dos cacifos deve demorar menos de 3 segundos.”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“As comunicações cliente/ sistema devem ser todas cifrada.”</a:t>
            </a:r>
            <a:endParaRPr/>
          </a:p>
        </p:txBody>
      </p:sp>
      <p:sp>
        <p:nvSpPr>
          <p:cNvPr id="144" name="Google Shape;144;p26"/>
          <p:cNvSpPr txBox="1"/>
          <p:nvPr>
            <p:ph idx="2" type="body"/>
          </p:nvPr>
        </p:nvSpPr>
        <p:spPr>
          <a:xfrm>
            <a:off x="4832325" y="1355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3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“Os pagamentos são efetuados rapidamente.”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“Os autocarros cumprem os horários que lhe são atribuídos, exceto quando há acidentes ou imprevistos, podendo haver reembolsos.”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“O portal deve ser intuitivo de usar.”</a:t>
            </a:r>
            <a:endParaRPr/>
          </a:p>
        </p:txBody>
      </p:sp>
      <p:sp>
        <p:nvSpPr>
          <p:cNvPr id="145" name="Google Shape;145;p26"/>
          <p:cNvSpPr/>
          <p:nvPr/>
        </p:nvSpPr>
        <p:spPr>
          <a:xfrm>
            <a:off x="3456000" y="3660000"/>
            <a:ext cx="2856000" cy="1194000"/>
          </a:xfrm>
          <a:prstGeom prst="wedgeEllipseCallout">
            <a:avLst>
              <a:gd fmla="val -36765" name="adj1"/>
              <a:gd fmla="val 6708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É objetivo para todos ou introduz ambiguidade?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É verificável/testável?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"/>
                <a:ea typeface="Nunito"/>
                <a:cs typeface="Nunito"/>
                <a:sym typeface="Nunito"/>
              </a:rPr>
              <a:t>[SMART]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